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docMetadata/LabelInfo.xml" ContentType="application/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1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3.jpeg" ContentType="image/jpeg"/>
  <Override PartName="/ppt/media/image4.png" ContentType="image/png"/>
  <Override PartName="/ppt/media/image11.jpeg" ContentType="image/jpeg"/>
  <Override PartName="/ppt/media/image9.png" ContentType="image/png"/>
  <Override PartName="/ppt/media/image10.jpeg" ContentType="image/jpeg"/>
  <Override PartName="/ppt/media/image8.gif" ContentType="image/gif"/>
  <Override PartName="/ppt/media/image12.jpeg" ContentType="image/jpeg"/>
  <Override PartName="/ppt/media/image7.png" ContentType="image/png"/>
  <Override PartName="/ppt/media/image16.png" ContentType="image/png"/>
  <Override PartName="/ppt/media/image17.jpeg" ContentType="image/jpeg"/>
  <Override PartName="/ppt/media/image6.png" ContentType="image/png"/>
  <Override PartName="/ppt/media/image15.png" ContentType="image/png"/>
  <Override PartName="/ppt/media/image5.jpeg" ContentType="image/jpeg"/>
  <Override PartName="/ppt/media/image3.png" ContentType="image/png"/>
  <Override PartName="/ppt/media/image2.jpeg" ContentType="image/jpeg"/>
  <Override PartName="/ppt/media/image28.jpeg" ContentType="image/jpeg"/>
  <Override PartName="/ppt/media/image27.jpeg" ContentType="image/jpeg"/>
  <Override PartName="/ppt/media/image1.png" ContentType="image/png"/>
  <Override PartName="/ppt/media/image26.jpeg" ContentType="image/jpeg"/>
  <Override PartName="/ppt/media/image14.jpeg" ContentType="image/jpeg"/>
  <Override PartName="/ppt/media/image25.png" ContentType="image/png"/>
  <Override PartName="/ppt/media/image22.jpeg" ContentType="image/jpeg"/>
  <Override PartName="/ppt/media/image21.jpeg" ContentType="image/jpeg"/>
  <Override PartName="/ppt/media/image23.jpeg" ContentType="image/jpeg"/>
  <Override PartName="/ppt/media/image19.png" ContentType="image/png"/>
  <Override PartName="/ppt/media/image20.jpeg" ContentType="image/jpeg"/>
  <Override PartName="/ppt/media/media24.MOV" ContentType="video/quicktime"/>
  <Override PartName="/ppt/media/image18.jpeg" ContentType="image/jpeg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microsoft.com/office/2020/02/relationships/classificationlabels" Target="docMetadata/LabelInfo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</p:sldMasterIdLst>
  <p:notesMasterIdLst>
    <p:notesMasterId r:id="rId26"/>
  </p:notes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notesMaster" Target="notesMasters/notesMaster1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noFill/>
        <a:ln w="6480">
          <a:noFill/>
        </a:ln>
      </c:spPr>
    </c:floor>
    <c:sideWall>
      <c:spPr>
        <a:noFill/>
        <a:ln w="6480">
          <a:noFill/>
        </a:ln>
      </c:spPr>
    </c:sideWall>
    <c:backWall>
      <c:spPr>
        <a:noFill/>
        <a:ln w="6480">
          <a:noFill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rgbClr val="44ffc4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Нравится ли вам посещать программу доп.образования по ИИ?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rgbClr val="007dff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Нравится ли вам посещать программу доп.образования по ИИ?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gapWidth val="150"/>
        <c:shape val="box"/>
        <c:axId val="62606426"/>
        <c:axId val="56501940"/>
        <c:axId val="0"/>
      </c:bar3DChart>
      <c:catAx>
        <c:axId val="6260642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trike="noStrike" u="none">
                <a:solidFill>
                  <a:srgbClr val="595959"/>
                </a:solidFill>
                <a:uFillTx/>
                <a:latin typeface="Calibri"/>
                <a:ea typeface="DejaVu Sans"/>
              </a:defRPr>
            </a:pPr>
          </a:p>
        </c:txPr>
        <c:crossAx val="56501940"/>
        <c:crosses val="autoZero"/>
        <c:auto val="1"/>
        <c:lblAlgn val="ctr"/>
        <c:lblOffset val="100"/>
        <c:noMultiLvlLbl val="0"/>
      </c:catAx>
      <c:valAx>
        <c:axId val="5650194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trike="noStrike" u="none">
                <a:solidFill>
                  <a:srgbClr val="595959"/>
                </a:solidFill>
                <a:uFillTx/>
                <a:latin typeface="Calibri"/>
                <a:ea typeface="DejaVu Sans"/>
              </a:defRPr>
            </a:pPr>
          </a:p>
        </c:txPr>
        <c:crossAx val="62606426"/>
        <c:crosses val="autoZero"/>
        <c:crossBetween val="between"/>
      </c:valAx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0" sz="1197" strike="noStrike" u="none">
              <a:solidFill>
                <a:srgbClr val="595959"/>
              </a:solidFill>
              <a:uFillTx/>
              <a:latin typeface="Calibri"/>
              <a:ea typeface="DejaVu Sans"/>
            </a:defRPr>
          </a:pPr>
        </a:p>
      </c:txPr>
    </c:legend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trike="noStrike" u="none">
                <a:solidFill>
                  <a:srgbClr val="000000"/>
                </a:solidFill>
                <a:uFillTx/>
                <a:latin typeface="XO Oriel"/>
              </a:rPr>
              <a:t>Для перемещения страницы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nos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nos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nos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nos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nos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nos"/>
              </a:defRPr>
            </a:lvl1pPr>
          </a:lstStyle>
          <a:p>
            <a:pPr indent="0" algn="r">
              <a:buNone/>
            </a:pPr>
            <a:fld id="{2B3E66AE-1C61-4AEC-9D97-3ABF7E678DC6}" type="slidenum">
              <a:rPr b="0" lang="ru-RU" sz="1400" strike="noStrike" u="none">
                <a:solidFill>
                  <a:srgbClr val="000000"/>
                </a:solidFill>
                <a:uFillTx/>
                <a:latin typeface="Tinos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AEE479-7856-45F2-9390-9A865F7C85A1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0FD11B6-E99A-4A3D-9A4A-79B32C52F579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16B298-4826-463E-8740-E11CE0BC51AC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F687DB-F235-4E4D-BEDB-C43C8FF5DCEC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B2F5BC-D38D-4D21-8E1D-C28AF3D55DB3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85C13C1-1DAE-4BEB-AABC-D415B10EFC39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91255F-931F-4A15-985E-3C852A04638A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87CF429-D9B6-41C8-993F-61364E2E61D1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1F45A0D-74DB-4251-905C-CF385A5BF8D3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F636A7-0A79-49B2-A9EA-B210B405516C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259C7AE-CBEA-47AD-9951-BD8F080DC601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D87C18A-2873-4212-B394-9D9F2C95B7C9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BC04F1D-722D-4CFD-9D6F-03A4AADDA439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126571AD-68AE-43F5-8ED0-FE09FFB1CC2D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A956B7A-D04A-4768-ADFF-1BFF4066CB48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F4B45B46-BE68-4B1D-B1BB-331DAB6D181E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688E8D9F-3D09-4362-8746-B9057C8AD26A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034C673-682C-42E2-B88F-490D259D1248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1598BF70-00EF-4FAC-8097-C8FA9AEAF951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CDA4873A-EA14-4958-8C10-5FFB766ECC14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E0DF1E1-6147-4628-8ECF-199CEF9C6EB3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28428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 idx="1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 idx="2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7333FB0-5AE2-4D47-8E16-5E8DA7A2033D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67000" y="388800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 idx="3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 idx="4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C8E1209-5072-476E-AF07-755A15E705B8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328428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 type="ftr" idx="5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 type="sldNum" idx="6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D481F38-4716-4E00-BE29-84ABD0E4E60B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236016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15332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6700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236016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415332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7" name="PlaceHolder 8"/>
          <p:cNvSpPr>
            <a:spLocks noGrp="1"/>
          </p:cNvSpPr>
          <p:nvPr>
            <p:ph type="ftr" idx="7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18" name="PlaceHolder 9"/>
          <p:cNvSpPr>
            <a:spLocks noGrp="1"/>
          </p:cNvSpPr>
          <p:nvPr>
            <p:ph type="sldNum" idx="8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88154BA-C676-4F21-95A1-7DCD85456CDB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0" name="PlaceHolder 1"/>
          <p:cNvSpPr>
            <a:spLocks noGrp="1"/>
          </p:cNvSpPr>
          <p:nvPr>
            <p:ph type="ftr" idx="9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ldNum" idx="10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760AC5-4FE5-4417-8E00-DFAA7EDB921C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ftr" idx="11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12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B274E6-AE40-486E-932D-E022667D7092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530280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ftr" idx="13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sldNum" idx="14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FFE6CA-6A34-4C12-B22B-9A525B95AF3B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67000" y="3888000"/>
            <a:ext cx="530280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ftr" idx="15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sldNum" idx="16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DAD676-1CCE-41B2-A362-C5F53B0ED972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ftr" idx="17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sldNum" idx="18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33C4CE5-635E-470F-9999-E483967A6466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2" name="PlaceHolder 1"/>
          <p:cNvSpPr>
            <a:spLocks noGrp="1"/>
          </p:cNvSpPr>
          <p:nvPr>
            <p:ph type="ftr" idx="19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ldNum" idx="20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99948C2-9E54-4BB5-9F36-DB6B7C03FF32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ftr" idx="21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sldNum" idx="22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5C8C89-AECF-437E-9A13-996E33A83978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328428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ftr" idx="23"/>
          </p:nvPr>
        </p:nvSpPr>
        <p:spPr>
          <a:xfrm>
            <a:off x="585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1" lang="ru-RU" sz="1200" spc="198" strike="noStrike" u="none" cap="all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1" lang="ru-RU" sz="1200" spc="198" strike="noStrike" u="none" cap="all">
                <a:solidFill>
                  <a:srgbClr val="000000"/>
                </a:solidFill>
                <a:uFillTx/>
                <a:latin typeface="Calibri"/>
              </a:rPr>
              <a:t>&lt;нижний колонтитул&gt;</a:t>
            </a:r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 type="sldNum" idx="24"/>
          </p:nvPr>
        </p:nvSpPr>
        <p:spPr>
          <a:xfrm>
            <a:off x="9171360" y="182880"/>
            <a:ext cx="243144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defRPr b="1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34071A-E776-4813-9463-3A6FA528E34D}" type="slidenum">
              <a:rPr b="1" lang="ru-RU" sz="1200" strike="noStrike" u="none">
                <a:solidFill>
                  <a:srgbClr val="000000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6700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3284280" y="3888000"/>
            <a:ext cx="25873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236016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153320" y="64008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6700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body"/>
          </p:nvPr>
        </p:nvSpPr>
        <p:spPr>
          <a:xfrm>
            <a:off x="236016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4" name="PlaceHolder 7"/>
          <p:cNvSpPr>
            <a:spLocks noGrp="1"/>
          </p:cNvSpPr>
          <p:nvPr>
            <p:ph type="body"/>
          </p:nvPr>
        </p:nvSpPr>
        <p:spPr>
          <a:xfrm>
            <a:off x="4153320" y="3888000"/>
            <a:ext cx="1707120" cy="296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530280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6700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3284280" y="640080"/>
            <a:ext cx="2587320" cy="621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ая соединительная линия 5"/>
          <p:cNvSpPr/>
          <p:nvPr/>
        </p:nvSpPr>
        <p:spPr>
          <a:xfrm>
            <a:off x="0" y="639720"/>
            <a:ext cx="12191760" cy="360"/>
          </a:xfrm>
          <a:prstGeom prst="line">
            <a:avLst/>
          </a:prstGeom>
          <a:ln>
            <a:solidFill>
              <a:srgbClr val="007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44640" bIns="-44640" anchor="t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546960" y="1188720"/>
            <a:ext cx="2093400" cy="12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XO Orie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gif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video" Target="../media/media24.MOV"/><Relationship Id="rId4" Type="http://schemas.microsoft.com/office/2007/relationships/media" Target="../media/media24.MOV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Равнобедренный треугольник 5"/>
          <p:cNvSpPr/>
          <p:nvPr/>
        </p:nvSpPr>
        <p:spPr>
          <a:xfrm flipV="1">
            <a:off x="0" y="5040"/>
            <a:ext cx="1709280" cy="5844960"/>
          </a:xfrm>
          <a:prstGeom prst="triangle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3763800" y="6080040"/>
            <a:ext cx="4306680" cy="46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1600" strike="noStrike" u="none">
                <a:solidFill>
                  <a:srgbClr val="007dff"/>
                </a:solidFill>
                <a:uFillTx/>
                <a:latin typeface="Segoe UI Black"/>
                <a:ea typeface="Segoe UI Black"/>
              </a:rPr>
              <a:t>Ленинск-Кузнецкий МО, г. Полысаево</a:t>
            </a:r>
            <a:br>
              <a:rPr sz="1600"/>
            </a:br>
            <a:r>
              <a:rPr b="0" lang="ru-RU" sz="1600" strike="noStrike" u="none">
                <a:solidFill>
                  <a:srgbClr val="007dff"/>
                </a:solidFill>
                <a:uFillTx/>
                <a:latin typeface="Segoe UI Black"/>
                <a:ea typeface="Segoe UI Black"/>
              </a:rPr>
              <a:t>2025</a:t>
            </a:r>
            <a:endParaRPr b="0" lang="ru-RU" sz="16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84" name="Прямоугольник 8"/>
          <p:cNvSpPr/>
          <p:nvPr/>
        </p:nvSpPr>
        <p:spPr>
          <a:xfrm>
            <a:off x="2170080" y="563760"/>
            <a:ext cx="8884080" cy="12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500" strike="noStrike" u="none">
                <a:solidFill>
                  <a:srgbClr val="007dff"/>
                </a:solidFill>
                <a:uFillTx/>
                <a:latin typeface="Segoe UI Black"/>
                <a:ea typeface="Segoe UI Black"/>
              </a:rPr>
              <a:t>Оценка эффективности программы дополнительного образования по искусственному интеллекту для начальной школы.</a:t>
            </a:r>
            <a:endParaRPr b="0" lang="ru-RU" sz="25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185" name="Прямоугольник 10"/>
          <p:cNvSpPr/>
          <p:nvPr/>
        </p:nvSpPr>
        <p:spPr>
          <a:xfrm>
            <a:off x="8365320" y="4062240"/>
            <a:ext cx="60951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50000"/>
              </a:lnSpc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Медведева Анастасия Викторовна, 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>
              <a:lnSpc>
                <a:spcPct val="150000"/>
              </a:lnSpc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учитель музыки</a:t>
            </a:r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186" name="Рисунок 1" descr=""/>
          <p:cNvPicPr/>
          <p:nvPr/>
        </p:nvPicPr>
        <p:blipFill>
          <a:blip r:embed="rId1"/>
          <a:stretch/>
        </p:blipFill>
        <p:spPr>
          <a:xfrm>
            <a:off x="1076400" y="1810080"/>
            <a:ext cx="5725800" cy="391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Прямоугольный треугольник 15"/>
          <p:cNvSpPr/>
          <p:nvPr/>
        </p:nvSpPr>
        <p:spPr>
          <a:xfrm flipV="1" rot="5400000">
            <a:off x="5920200" y="-5818320"/>
            <a:ext cx="451800" cy="1208952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pic>
        <p:nvPicPr>
          <p:cNvPr id="188" name="Рисунок 3" descr=""/>
          <p:cNvPicPr/>
          <p:nvPr/>
        </p:nvPicPr>
        <p:blipFill>
          <a:blip r:embed="rId1"/>
          <a:stretch/>
        </p:blipFill>
        <p:spPr>
          <a:xfrm>
            <a:off x="380880" y="226440"/>
            <a:ext cx="2566440" cy="1710720"/>
          </a:xfrm>
          <a:prstGeom prst="rect">
            <a:avLst/>
          </a:prstGeom>
          <a:ln w="0">
            <a:noFill/>
          </a:ln>
        </p:spPr>
      </p:pic>
      <p:sp>
        <p:nvSpPr>
          <p:cNvPr id="189" name="Picture 2"/>
          <p:cNvSpPr/>
          <p:nvPr/>
        </p:nvSpPr>
        <p:spPr>
          <a:xfrm>
            <a:off x="3368160" y="452520"/>
            <a:ext cx="3576600" cy="357660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190" name="Рисунок 7" descr=""/>
          <p:cNvPicPr/>
          <p:nvPr/>
        </p:nvPicPr>
        <p:blipFill>
          <a:blip r:embed="rId3"/>
          <a:srcRect l="0" t="8738" r="12835" b="4987"/>
          <a:stretch/>
        </p:blipFill>
        <p:spPr>
          <a:xfrm>
            <a:off x="7733160" y="877680"/>
            <a:ext cx="4101480" cy="2283480"/>
          </a:xfrm>
          <a:prstGeom prst="rect">
            <a:avLst/>
          </a:prstGeom>
          <a:ln w="0">
            <a:noFill/>
          </a:ln>
        </p:spPr>
      </p:pic>
      <p:sp>
        <p:nvSpPr>
          <p:cNvPr id="191" name="Picture 2"/>
          <p:cNvSpPr/>
          <p:nvPr/>
        </p:nvSpPr>
        <p:spPr>
          <a:xfrm>
            <a:off x="7833240" y="3390840"/>
            <a:ext cx="3276720" cy="327672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192" name="Рисунок 10" descr=""/>
          <p:cNvPicPr/>
          <p:nvPr/>
        </p:nvPicPr>
        <p:blipFill>
          <a:blip r:embed="rId5"/>
          <a:srcRect l="6715" t="6534" r="0" b="6859"/>
          <a:stretch/>
        </p:blipFill>
        <p:spPr>
          <a:xfrm>
            <a:off x="380880" y="4236480"/>
            <a:ext cx="4533120" cy="236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994320" y="811440"/>
            <a:ext cx="10304640" cy="68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3700" strike="noStrike" u="none">
                <a:solidFill>
                  <a:srgbClr val="99cbff"/>
                </a:solidFill>
                <a:uFillTx/>
                <a:latin typeface="Segoe UI Black"/>
                <a:ea typeface="Segoe UI Black"/>
              </a:rPr>
              <a:t>Знакомство с искусственным интеллектом</a:t>
            </a:r>
            <a:endParaRPr b="0" lang="ru-RU" sz="37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195" name="Рисунок 1" descr=""/>
          <p:cNvPicPr/>
          <p:nvPr/>
        </p:nvPicPr>
        <p:blipFill>
          <a:blip r:embed="rId1"/>
          <a:stretch/>
        </p:blipFill>
        <p:spPr>
          <a:xfrm>
            <a:off x="512280" y="2046960"/>
            <a:ext cx="3290760" cy="4252680"/>
          </a:xfrm>
          <a:prstGeom prst="rect">
            <a:avLst/>
          </a:prstGeom>
          <a:ln w="0">
            <a:noFill/>
          </a:ln>
        </p:spPr>
      </p:pic>
      <p:sp>
        <p:nvSpPr>
          <p:cNvPr id="196" name="Заголовок 2"/>
          <p:cNvSpPr/>
          <p:nvPr/>
        </p:nvSpPr>
        <p:spPr>
          <a:xfrm>
            <a:off x="8074080" y="4837320"/>
            <a:ext cx="3844440" cy="881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2200" strike="noStrike" u="none">
                <a:solidFill>
                  <a:srgbClr val="262626"/>
                </a:solidFill>
                <a:uFillTx/>
                <a:latin typeface="Segoe UI Black"/>
                <a:ea typeface="Segoe UI Black"/>
              </a:rPr>
              <a:t>Ссылка на программу</a:t>
            </a:r>
            <a:endParaRPr b="0" lang="ru-RU" sz="22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197" name="Рисунок 2" descr=""/>
          <p:cNvPicPr/>
          <p:nvPr/>
        </p:nvPicPr>
        <p:blipFill>
          <a:blip r:embed="rId2"/>
          <a:stretch/>
        </p:blipFill>
        <p:spPr>
          <a:xfrm>
            <a:off x="8750160" y="2495520"/>
            <a:ext cx="2341080" cy="234108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3" descr=""/>
          <p:cNvPicPr/>
          <p:nvPr/>
        </p:nvPicPr>
        <p:blipFill>
          <a:blip r:embed="rId3"/>
          <a:stretch/>
        </p:blipFill>
        <p:spPr>
          <a:xfrm>
            <a:off x="3914640" y="2167200"/>
            <a:ext cx="4048200" cy="381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994320" y="811440"/>
            <a:ext cx="10304640" cy="68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3700" strike="noStrike" u="none">
                <a:solidFill>
                  <a:srgbClr val="99cbff"/>
                </a:solidFill>
                <a:uFillTx/>
                <a:latin typeface="Segoe UI Black"/>
                <a:ea typeface="Segoe UI Black"/>
              </a:rPr>
              <a:t>Оценка эффективности </a:t>
            </a:r>
            <a:endParaRPr b="0" lang="ru-RU" sz="37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01" name="Заголовок 2"/>
          <p:cNvSpPr/>
          <p:nvPr/>
        </p:nvSpPr>
        <p:spPr>
          <a:xfrm>
            <a:off x="329040" y="1628280"/>
            <a:ext cx="3844440" cy="881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Уровень интереса и вовлечённости детей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graphicFrame>
        <p:nvGraphicFramePr>
          <p:cNvPr id="202" name="Диаграмма 9"/>
          <p:cNvGraphicFramePr/>
          <p:nvPr/>
        </p:nvGraphicFramePr>
        <p:xfrm>
          <a:off x="436320" y="2638800"/>
          <a:ext cx="3737160" cy="334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03" name="Рисунок 1" descr=""/>
          <p:cNvPicPr/>
          <p:nvPr/>
        </p:nvPicPr>
        <p:blipFill>
          <a:blip r:embed="rId2"/>
          <a:stretch/>
        </p:blipFill>
        <p:spPr>
          <a:xfrm>
            <a:off x="4834080" y="1628280"/>
            <a:ext cx="4315320" cy="323640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" descr=""/>
          <p:cNvPicPr/>
          <p:nvPr/>
        </p:nvPicPr>
        <p:blipFill>
          <a:blip r:embed="rId3"/>
          <a:stretch/>
        </p:blipFill>
        <p:spPr>
          <a:xfrm>
            <a:off x="8525160" y="3904560"/>
            <a:ext cx="3339720" cy="250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994320" y="811440"/>
            <a:ext cx="10304640" cy="68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3700" strike="noStrike" u="none">
                <a:solidFill>
                  <a:srgbClr val="99cbff"/>
                </a:solidFill>
                <a:uFillTx/>
                <a:latin typeface="Segoe UI Black"/>
                <a:ea typeface="Segoe UI Black"/>
              </a:rPr>
              <a:t>Оценка эффективности </a:t>
            </a:r>
            <a:endParaRPr b="0" lang="ru-RU" sz="37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07" name="Заголовок 2"/>
          <p:cNvSpPr/>
          <p:nvPr/>
        </p:nvSpPr>
        <p:spPr>
          <a:xfrm>
            <a:off x="329040" y="1628280"/>
            <a:ext cx="3844440" cy="881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Развитие навыков 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 знаний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208" name="Рисунок 3" descr=""/>
          <p:cNvPicPr/>
          <p:nvPr/>
        </p:nvPicPr>
        <p:blipFill>
          <a:blip r:embed="rId1"/>
          <a:stretch/>
        </p:blipFill>
        <p:spPr>
          <a:xfrm>
            <a:off x="435960" y="2853000"/>
            <a:ext cx="4534560" cy="340092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6" descr=""/>
          <p:cNvPicPr/>
          <p:nvPr/>
        </p:nvPicPr>
        <p:blipFill>
          <a:blip r:embed="rId2"/>
          <a:stretch/>
        </p:blipFill>
        <p:spPr>
          <a:xfrm>
            <a:off x="5234040" y="1628280"/>
            <a:ext cx="2070360" cy="276084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10" descr=""/>
          <p:cNvPicPr/>
          <p:nvPr/>
        </p:nvPicPr>
        <p:blipFill>
          <a:blip r:embed="rId3"/>
          <a:stretch/>
        </p:blipFill>
        <p:spPr>
          <a:xfrm>
            <a:off x="6658200" y="3547800"/>
            <a:ext cx="2090880" cy="278820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11" descr=""/>
          <p:cNvPicPr/>
          <p:nvPr/>
        </p:nvPicPr>
        <p:blipFill>
          <a:blip r:embed="rId4"/>
          <a:stretch/>
        </p:blipFill>
        <p:spPr>
          <a:xfrm>
            <a:off x="7873560" y="1670760"/>
            <a:ext cx="3425040" cy="133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213" name="Picture 2"/>
          <p:cNvSpPr/>
          <p:nvPr/>
        </p:nvSpPr>
        <p:spPr>
          <a:xfrm flipH="1">
            <a:off x="312840" y="1819440"/>
            <a:ext cx="3709080" cy="2117880"/>
          </a:xfrm>
          <a:prstGeom prst="roundRect">
            <a:avLst>
              <a:gd name="adj" fmla="val 8594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14" name="Picture 4"/>
          <p:cNvSpPr/>
          <p:nvPr/>
        </p:nvSpPr>
        <p:spPr>
          <a:xfrm>
            <a:off x="4140000" y="3204000"/>
            <a:ext cx="3728520" cy="2877120"/>
          </a:xfrm>
          <a:prstGeom prst="roundRect">
            <a:avLst>
              <a:gd name="adj" fmla="val 8594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15" name="Picture 6"/>
          <p:cNvSpPr/>
          <p:nvPr/>
        </p:nvSpPr>
        <p:spPr>
          <a:xfrm>
            <a:off x="7985880" y="2317320"/>
            <a:ext cx="3781800" cy="2520000"/>
          </a:xfrm>
          <a:prstGeom prst="roundRect">
            <a:avLst>
              <a:gd name="adj" fmla="val 8594"/>
            </a:avLst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pic>
        <p:nvPicPr>
          <p:cNvPr id="217" name="Рисунок 2" descr=""/>
          <p:cNvPicPr/>
          <p:nvPr/>
        </p:nvPicPr>
        <p:blipFill>
          <a:blip r:embed="rId1"/>
          <a:stretch/>
        </p:blipFill>
        <p:spPr>
          <a:xfrm>
            <a:off x="8779320" y="2069280"/>
            <a:ext cx="3412080" cy="2580480"/>
          </a:xfrm>
          <a:prstGeom prst="rect">
            <a:avLst/>
          </a:prstGeom>
          <a:ln w="0">
            <a:noFill/>
          </a:ln>
        </p:spPr>
      </p:pic>
      <p:sp>
        <p:nvSpPr>
          <p:cNvPr id="218" name="Прямоугольник 3"/>
          <p:cNvSpPr/>
          <p:nvPr/>
        </p:nvSpPr>
        <p:spPr>
          <a:xfrm>
            <a:off x="2079360" y="952560"/>
            <a:ext cx="7789680" cy="6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700" strike="noStrike" u="none">
                <a:solidFill>
                  <a:srgbClr val="99cbff"/>
                </a:solidFill>
                <a:uFillTx/>
                <a:latin typeface="Segoe UI Black"/>
                <a:ea typeface="Segoe UI Black"/>
              </a:rPr>
              <a:t>Мастер-класс для учителей</a:t>
            </a:r>
            <a:endParaRPr b="0" lang="ru-RU" sz="37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219" name="Рисунок 7" descr=""/>
          <p:cNvPicPr/>
          <p:nvPr/>
        </p:nvPicPr>
        <p:blipFill>
          <a:blip r:embed="rId2"/>
          <a:stretch/>
        </p:blipFill>
        <p:spPr>
          <a:xfrm>
            <a:off x="4422960" y="2268720"/>
            <a:ext cx="4029840" cy="2754360"/>
          </a:xfrm>
          <a:prstGeom prst="rect">
            <a:avLst/>
          </a:prstGeom>
          <a:ln w="0">
            <a:noFill/>
          </a:ln>
        </p:spPr>
      </p:pic>
      <p:pic>
        <p:nvPicPr>
          <p:cNvPr id="220" name="Рисунок 9" descr=""/>
          <p:cNvPicPr/>
          <p:nvPr/>
        </p:nvPicPr>
        <p:blipFill>
          <a:blip r:embed="rId3"/>
          <a:stretch/>
        </p:blipFill>
        <p:spPr>
          <a:xfrm>
            <a:off x="7043400" y="4488480"/>
            <a:ext cx="2819520" cy="2114280"/>
          </a:xfrm>
          <a:prstGeom prst="rect">
            <a:avLst/>
          </a:prstGeom>
          <a:ln w="0">
            <a:noFill/>
          </a:ln>
        </p:spPr>
      </p:pic>
      <p:sp>
        <p:nvSpPr>
          <p:cNvPr id="221" name="Прямоугольник 10"/>
          <p:cNvSpPr/>
          <p:nvPr/>
        </p:nvSpPr>
        <p:spPr>
          <a:xfrm>
            <a:off x="223920" y="1776240"/>
            <a:ext cx="3872520" cy="3747240"/>
          </a:xfrm>
          <a:prstGeom prst="rect">
            <a:avLst/>
          </a:prstGeom>
          <a:noFill/>
          <a:ln w="0">
            <a:solidFill>
              <a:srgbClr val="007d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Научились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интегрировать современные технологии в уроки и делает обучение более интерактивным и привлекательным для детей. 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быстро создавать тексты, тесты, презентации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pic>
        <p:nvPicPr>
          <p:cNvPr id="223" name="Рисунок 1" descr=""/>
          <p:cNvPicPr/>
          <p:nvPr/>
        </p:nvPicPr>
        <p:blipFill>
          <a:blip r:embed="rId1"/>
          <a:stretch/>
        </p:blipFill>
        <p:spPr>
          <a:xfrm>
            <a:off x="844920" y="1883160"/>
            <a:ext cx="4618080" cy="3463560"/>
          </a:xfrm>
          <a:prstGeom prst="rect">
            <a:avLst/>
          </a:prstGeom>
          <a:ln w="0">
            <a:noFill/>
          </a:ln>
        </p:spPr>
      </p:pic>
      <p:pic>
        <p:nvPicPr>
          <p:cNvPr id="224" name="Рисунок 5" descr=""/>
          <p:cNvPicPr/>
          <p:nvPr/>
        </p:nvPicPr>
        <p:blipFill>
          <a:blip r:embed="rId2"/>
          <a:stretch/>
        </p:blipFill>
        <p:spPr>
          <a:xfrm>
            <a:off x="5622840" y="925920"/>
            <a:ext cx="4196880" cy="236016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2240" y="3148200"/>
            <a:ext cx="4562640" cy="342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6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225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22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рямоугольный треугольник 4"/>
          <p:cNvSpPr/>
          <p:nvPr/>
        </p:nvSpPr>
        <p:spPr>
          <a:xfrm flipV="1" rot="5400000">
            <a:off x="5804640" y="-5702760"/>
            <a:ext cx="682920" cy="1208952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ffffff"/>
              </a:solidFill>
              <a:uFillTx/>
              <a:latin typeface="XO Oriel"/>
            </a:endParaRPr>
          </a:p>
        </p:txBody>
      </p:sp>
      <p:sp>
        <p:nvSpPr>
          <p:cNvPr id="227" name="Прямоугольник 3"/>
          <p:cNvSpPr/>
          <p:nvPr/>
        </p:nvSpPr>
        <p:spPr>
          <a:xfrm>
            <a:off x="2288880" y="952560"/>
            <a:ext cx="4527720" cy="6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700" strike="noStrike" u="none">
                <a:solidFill>
                  <a:srgbClr val="99cbff"/>
                </a:solidFill>
                <a:uFillTx/>
                <a:latin typeface="Segoe UI Black"/>
                <a:ea typeface="Segoe UI Black"/>
              </a:rPr>
              <a:t>Дети научились</a:t>
            </a:r>
            <a:endParaRPr b="0" lang="ru-RU" sz="37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sp>
        <p:nvSpPr>
          <p:cNvPr id="228" name="Прямоугольник 10"/>
          <p:cNvSpPr/>
          <p:nvPr/>
        </p:nvSpPr>
        <p:spPr>
          <a:xfrm>
            <a:off x="223920" y="1776240"/>
            <a:ext cx="4359240" cy="4844520"/>
          </a:xfrm>
          <a:prstGeom prst="rect">
            <a:avLst/>
          </a:prstGeom>
          <a:noFill/>
          <a:ln w="0">
            <a:solidFill>
              <a:srgbClr val="007d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применять базовые алгоритмы машинного обучения для решения простых задач;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создавать простые модели ИИ с использованием доступных инструментов и платформ; 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анализировать данные и выявлять закономерности; 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работать в команде и презентовать результаты своей работы. </a:t>
            </a:r>
            <a:endParaRPr b="0" lang="ru-RU" sz="2400" strike="noStrike" u="none">
              <a:solidFill>
                <a:srgbClr val="000000"/>
              </a:solidFill>
              <a:uFillTx/>
              <a:latin typeface="XO Oriel"/>
            </a:endParaRPr>
          </a:p>
        </p:txBody>
      </p:sp>
      <p:pic>
        <p:nvPicPr>
          <p:cNvPr id="229" name="Рисунок 1" descr=""/>
          <p:cNvPicPr/>
          <p:nvPr/>
        </p:nvPicPr>
        <p:blipFill>
          <a:blip r:embed="rId1"/>
          <a:stretch/>
        </p:blipFill>
        <p:spPr>
          <a:xfrm>
            <a:off x="4942440" y="1776240"/>
            <a:ext cx="4131360" cy="309852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8" descr=""/>
          <p:cNvPicPr/>
          <p:nvPr/>
        </p:nvPicPr>
        <p:blipFill>
          <a:blip r:embed="rId2"/>
          <a:stretch/>
        </p:blipFill>
        <p:spPr>
          <a:xfrm>
            <a:off x="6598080" y="4149360"/>
            <a:ext cx="3423240" cy="2567160"/>
          </a:xfrm>
          <a:prstGeom prst="rect">
            <a:avLst/>
          </a:prstGeom>
          <a:ln w="0">
            <a:noFill/>
          </a:ln>
        </p:spPr>
      </p:pic>
      <p:pic>
        <p:nvPicPr>
          <p:cNvPr id="231" name="Рисунок 5" descr=""/>
          <p:cNvPicPr/>
          <p:nvPr/>
        </p:nvPicPr>
        <p:blipFill>
          <a:blip r:embed="rId3"/>
          <a:stretch/>
        </p:blipFill>
        <p:spPr>
          <a:xfrm>
            <a:off x="9933840" y="1614240"/>
            <a:ext cx="1925640" cy="417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ffc4"/>
      </a:accent1>
      <a:accent2>
        <a:srgbClr val="007dff"/>
      </a:accent2>
      <a:accent3>
        <a:srgbClr val="ff0057"/>
      </a:accent3>
      <a:accent4>
        <a:srgbClr val="ceff00"/>
      </a:accent4>
      <a:accent5>
        <a:srgbClr val="00c4ff"/>
      </a:accent5>
      <a:accent6>
        <a:srgbClr val="ff3fca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8202BC9-E516-4EEC-9752-1EA71BE5B0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3CEB64-3080-4F2B-BEFD-9E59ADF150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443F43-9D7F-4F63-84DC-9910014A5446}">
  <ds:schemaRefs>
    <ds:schemaRef ds:uri="http://purl.org/dc/elements/1.1/"/>
    <ds:schemaRef ds:uri="16c05727-aa75-4e4a-9b5f-8a80a1165891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230e9df3-be65-4c73-a93b-d1236ebd677e"/>
    <ds:schemaRef ds:uri="71af3243-3dd4-4a8d-8c0d-dd76da1f02a5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Редактор_презентаций/3.2.0.0$Linux_X86_64 LibreOffice_project/5061a795b61c3f6b1ac9577d6b49504c42dafa0a</Application>
  <AppVersion>15.0000</AppVersion>
  <Words>117</Words>
  <Paragraphs>29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2022-12-21T04:01:30Z</dcterms:created>
  <dc:creator/>
  <dc:description/>
  <dc:language>ru-RU</dc:language>
  <cp:lastModifiedBy/>
  <dcterms:modified xsi:type="dcterms:W3CDTF">2025-03-11T13:50:35Z</dcterms:modified>
  <cp:revision>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MClips">
    <vt:i4>1</vt:i4>
  </property>
  <property fmtid="{D5CDD505-2E9C-101B-9397-08002B2CF9AE}" pid="4" name="Notes">
    <vt:i4>9</vt:i4>
  </property>
  <property fmtid="{D5CDD505-2E9C-101B-9397-08002B2CF9AE}" pid="5" name="PresentationFormat">
    <vt:lpwstr>Широкоэкранный</vt:lpwstr>
  </property>
  <property fmtid="{D5CDD505-2E9C-101B-9397-08002B2CF9AE}" pid="6" name="Slides">
    <vt:i4>9</vt:i4>
  </property>
</Properties>
</file>